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57" r:id="rId3"/>
    <p:sldId id="259" r:id="rId4"/>
    <p:sldId id="261" r:id="rId5"/>
    <p:sldId id="260" r:id="rId6"/>
    <p:sldId id="268" r:id="rId7"/>
    <p:sldId id="267" r:id="rId8"/>
    <p:sldId id="271" r:id="rId9"/>
    <p:sldId id="273" r:id="rId10"/>
  </p:sldIdLst>
  <p:sldSz cx="18288000" cy="10287000"/>
  <p:notesSz cx="6858000" cy="9144000"/>
  <p:embeddedFontLst>
    <p:embeddedFont>
      <p:font typeface="Alef 1" panose="020B0604020202020204" charset="-79"/>
      <p:regular r:id="rId11"/>
      <p:bold r:id="rId12"/>
    </p:embeddedFont>
    <p:embeddedFont>
      <p:font typeface="Alef 2" panose="020B0604020202020204" charset="-79"/>
      <p:regular r:id="rId13"/>
    </p:embeddedFont>
    <p:embeddedFont>
      <p:font typeface="Alef 3" panose="020B0604020202020204" charset="-79"/>
      <p:regular r:id="rId14"/>
    </p:embeddedFont>
    <p:embeddedFont>
      <p:font typeface="Krabul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3" autoAdjust="0"/>
  </p:normalViewPr>
  <p:slideViewPr>
    <p:cSldViewPr>
      <p:cViewPr varScale="1">
        <p:scale>
          <a:sx n="48" d="100"/>
          <a:sy n="48" d="100"/>
        </p:scale>
        <p:origin x="76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hyperlink" Target="http://localhost:3000/log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4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E7DA9-99D0-7097-6190-4568AD6F2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50C9746D-7485-3F21-3D5E-158C925B95BC}"/>
              </a:ext>
            </a:extLst>
          </p:cNvPr>
          <p:cNvSpPr/>
          <p:nvPr/>
        </p:nvSpPr>
        <p:spPr>
          <a:xfrm>
            <a:off x="7237085" y="6688447"/>
            <a:ext cx="4385118" cy="2771657"/>
          </a:xfrm>
          <a:custGeom>
            <a:avLst/>
            <a:gdLst/>
            <a:ahLst/>
            <a:cxnLst/>
            <a:rect l="l" t="t" r="r" b="b"/>
            <a:pathLst>
              <a:path w="8671813" h="8498376">
                <a:moveTo>
                  <a:pt x="0" y="0"/>
                </a:moveTo>
                <a:lnTo>
                  <a:pt x="8671812" y="0"/>
                </a:lnTo>
                <a:lnTo>
                  <a:pt x="8671812" y="8498376"/>
                </a:lnTo>
                <a:lnTo>
                  <a:pt x="0" y="8498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8AFDDF6-0FE4-E54E-17B5-0B8CE7CA1905}"/>
              </a:ext>
            </a:extLst>
          </p:cNvPr>
          <p:cNvSpPr/>
          <p:nvPr/>
        </p:nvSpPr>
        <p:spPr>
          <a:xfrm rot="8654509">
            <a:off x="4747472" y="6965992"/>
            <a:ext cx="1015949" cy="895882"/>
          </a:xfrm>
          <a:custGeom>
            <a:avLst/>
            <a:gdLst/>
            <a:ahLst/>
            <a:cxnLst/>
            <a:rect l="l" t="t" r="r" b="b"/>
            <a:pathLst>
              <a:path w="1015949" h="895882">
                <a:moveTo>
                  <a:pt x="0" y="0"/>
                </a:moveTo>
                <a:lnTo>
                  <a:pt x="1015949" y="0"/>
                </a:lnTo>
                <a:lnTo>
                  <a:pt x="1015949" y="895883"/>
                </a:lnTo>
                <a:lnTo>
                  <a:pt x="0" y="895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0C73FAF-B273-88FA-80A5-F4391C26D213}"/>
              </a:ext>
            </a:extLst>
          </p:cNvPr>
          <p:cNvSpPr/>
          <p:nvPr/>
        </p:nvSpPr>
        <p:spPr>
          <a:xfrm rot="-5400000">
            <a:off x="12913885" y="4222276"/>
            <a:ext cx="474683" cy="1517881"/>
          </a:xfrm>
          <a:custGeom>
            <a:avLst/>
            <a:gdLst/>
            <a:ahLst/>
            <a:cxnLst/>
            <a:rect l="l" t="t" r="r" b="b"/>
            <a:pathLst>
              <a:path w="474683" h="1517881">
                <a:moveTo>
                  <a:pt x="0" y="0"/>
                </a:moveTo>
                <a:lnTo>
                  <a:pt x="474683" y="0"/>
                </a:lnTo>
                <a:lnTo>
                  <a:pt x="474683" y="1517881"/>
                </a:lnTo>
                <a:lnTo>
                  <a:pt x="0" y="1517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E593686-FB65-4CD0-B5C3-27A63B312A8D}"/>
              </a:ext>
            </a:extLst>
          </p:cNvPr>
          <p:cNvSpPr/>
          <p:nvPr/>
        </p:nvSpPr>
        <p:spPr>
          <a:xfrm rot="5400000">
            <a:off x="1353241" y="4894017"/>
            <a:ext cx="265118" cy="914200"/>
          </a:xfrm>
          <a:custGeom>
            <a:avLst/>
            <a:gdLst/>
            <a:ahLst/>
            <a:cxnLst/>
            <a:rect l="l" t="t" r="r" b="b"/>
            <a:pathLst>
              <a:path w="265118" h="914200">
                <a:moveTo>
                  <a:pt x="0" y="0"/>
                </a:moveTo>
                <a:lnTo>
                  <a:pt x="265118" y="0"/>
                </a:lnTo>
                <a:lnTo>
                  <a:pt x="265118" y="914199"/>
                </a:lnTo>
                <a:lnTo>
                  <a:pt x="0" y="914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919FA32-2CF7-C371-EE88-D86040D179F7}"/>
              </a:ext>
            </a:extLst>
          </p:cNvPr>
          <p:cNvSpPr/>
          <p:nvPr/>
        </p:nvSpPr>
        <p:spPr>
          <a:xfrm rot="5400000">
            <a:off x="16669641" y="4686400"/>
            <a:ext cx="265118" cy="914200"/>
          </a:xfrm>
          <a:custGeom>
            <a:avLst/>
            <a:gdLst/>
            <a:ahLst/>
            <a:cxnLst/>
            <a:rect l="l" t="t" r="r" b="b"/>
            <a:pathLst>
              <a:path w="265118" h="914200">
                <a:moveTo>
                  <a:pt x="0" y="0"/>
                </a:moveTo>
                <a:lnTo>
                  <a:pt x="265118" y="0"/>
                </a:lnTo>
                <a:lnTo>
                  <a:pt x="265118" y="914200"/>
                </a:lnTo>
                <a:lnTo>
                  <a:pt x="0" y="914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3384CB3-2610-843E-840B-ABCCCE03C147}"/>
              </a:ext>
            </a:extLst>
          </p:cNvPr>
          <p:cNvSpPr/>
          <p:nvPr/>
        </p:nvSpPr>
        <p:spPr>
          <a:xfrm>
            <a:off x="4984044" y="751133"/>
            <a:ext cx="945381" cy="907566"/>
          </a:xfrm>
          <a:custGeom>
            <a:avLst/>
            <a:gdLst/>
            <a:ahLst/>
            <a:cxnLst/>
            <a:rect l="l" t="t" r="r" b="b"/>
            <a:pathLst>
              <a:path w="945381" h="907566">
                <a:moveTo>
                  <a:pt x="0" y="0"/>
                </a:moveTo>
                <a:lnTo>
                  <a:pt x="945381" y="0"/>
                </a:lnTo>
                <a:lnTo>
                  <a:pt x="945381" y="907566"/>
                </a:lnTo>
                <a:lnTo>
                  <a:pt x="0" y="907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9BBDEB7-F9E7-6368-5008-A8A42E7C0475}"/>
              </a:ext>
            </a:extLst>
          </p:cNvPr>
          <p:cNvSpPr/>
          <p:nvPr/>
        </p:nvSpPr>
        <p:spPr>
          <a:xfrm rot="-10800000">
            <a:off x="12196494" y="7249263"/>
            <a:ext cx="945381" cy="907566"/>
          </a:xfrm>
          <a:custGeom>
            <a:avLst/>
            <a:gdLst/>
            <a:ahLst/>
            <a:cxnLst/>
            <a:rect l="l" t="t" r="r" b="b"/>
            <a:pathLst>
              <a:path w="945381" h="907566">
                <a:moveTo>
                  <a:pt x="0" y="0"/>
                </a:moveTo>
                <a:lnTo>
                  <a:pt x="945382" y="0"/>
                </a:lnTo>
                <a:lnTo>
                  <a:pt x="945382" y="907565"/>
                </a:lnTo>
                <a:lnTo>
                  <a:pt x="0" y="907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451938D-8946-3E0D-917A-373BB7FA1741}"/>
              </a:ext>
            </a:extLst>
          </p:cNvPr>
          <p:cNvSpPr/>
          <p:nvPr/>
        </p:nvSpPr>
        <p:spPr>
          <a:xfrm>
            <a:off x="15430600" y="8567475"/>
            <a:ext cx="2819400" cy="1785257"/>
          </a:xfrm>
          <a:custGeom>
            <a:avLst/>
            <a:gdLst/>
            <a:ahLst/>
            <a:cxnLst/>
            <a:rect l="l" t="t" r="r" b="b"/>
            <a:pathLst>
              <a:path w="2303918" h="1448899">
                <a:moveTo>
                  <a:pt x="0" y="0"/>
                </a:moveTo>
                <a:lnTo>
                  <a:pt x="2303919" y="0"/>
                </a:lnTo>
                <a:lnTo>
                  <a:pt x="2303919" y="1448900"/>
                </a:lnTo>
                <a:lnTo>
                  <a:pt x="0" y="1448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FE9276B-83CA-F87B-A21B-4B796F311C28}"/>
              </a:ext>
            </a:extLst>
          </p:cNvPr>
          <p:cNvSpPr txBox="1"/>
          <p:nvPr/>
        </p:nvSpPr>
        <p:spPr>
          <a:xfrm>
            <a:off x="7760576" y="6753590"/>
            <a:ext cx="4385118" cy="200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 dirty="0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  <a:t>Ron Shukrun</a:t>
            </a:r>
            <a:br>
              <a:rPr lang="en-US" sz="3500" dirty="0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</a:br>
            <a:r>
              <a:rPr lang="en-US" sz="3500" dirty="0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  <a:t>Hend Bishara</a:t>
            </a:r>
            <a:br>
              <a:rPr lang="en-US" sz="3500" dirty="0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</a:br>
            <a:r>
              <a:rPr lang="en-US" sz="3500" dirty="0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  <a:t>Rotem Shapira</a:t>
            </a:r>
            <a:endParaRPr lang="he-IL" sz="3500" dirty="0">
              <a:solidFill>
                <a:srgbClr val="FFFFFF"/>
              </a:solidFill>
              <a:latin typeface="Alef 2"/>
              <a:ea typeface="Alef 2"/>
              <a:cs typeface="Alef 2"/>
              <a:sym typeface="Alef 2"/>
              <a:rtl/>
            </a:endParaRPr>
          </a:p>
        </p:txBody>
      </p:sp>
      <p:pic>
        <p:nvPicPr>
          <p:cNvPr id="12" name="תמונה 11" descr="תמונה שמכילה גרפיקה, גופן, לוגו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7D1635C-609E-5BA8-8CD0-C3423DACF0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03" y="-644192"/>
            <a:ext cx="7435882" cy="7435882"/>
          </a:xfrm>
          <a:prstGeom prst="rect">
            <a:avLst/>
          </a:prstGeom>
        </p:spPr>
      </p:pic>
      <p:pic>
        <p:nvPicPr>
          <p:cNvPr id="1028" name="Picture 4" descr="AppsFlyer - | Tenable®">
            <a:extLst>
              <a:ext uri="{FF2B5EF4-FFF2-40B4-BE49-F238E27FC236}">
                <a16:creationId xmlns:a16="http://schemas.microsoft.com/office/drawing/2014/main" id="{4289B1A5-0736-8338-F49E-C0EBC2AD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980137"/>
            <a:ext cx="4215779" cy="120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36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54509">
            <a:off x="12384290" y="283989"/>
            <a:ext cx="7239338" cy="6383779"/>
          </a:xfrm>
          <a:custGeom>
            <a:avLst/>
            <a:gdLst/>
            <a:ahLst/>
            <a:cxnLst/>
            <a:rect l="l" t="t" r="r" b="b"/>
            <a:pathLst>
              <a:path w="7239338" h="6383779">
                <a:moveTo>
                  <a:pt x="0" y="0"/>
                </a:moveTo>
                <a:lnTo>
                  <a:pt x="7239337" y="0"/>
                </a:lnTo>
                <a:lnTo>
                  <a:pt x="7239337" y="6383779"/>
                </a:lnTo>
                <a:lnTo>
                  <a:pt x="0" y="638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3740710" y="0"/>
            <a:ext cx="9398678" cy="194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109"/>
              </a:lnSpc>
            </a:pPr>
            <a:r>
              <a:rPr lang="en" sz="8000" b="1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Nice to meet you</a:t>
            </a:r>
            <a:endParaRPr lang="he-IL" sz="8000" b="1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44274" y="2969939"/>
            <a:ext cx="15432214" cy="1324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 b="1" dirty="0">
                <a:solidFill>
                  <a:srgbClr val="000000"/>
                </a:solidFill>
                <a:latin typeface="Alef 2"/>
                <a:ea typeface="Alef 2"/>
                <a:cs typeface="Alef 2"/>
                <a:sym typeface="Alef 2"/>
                <a:rtl/>
              </a:rPr>
              <a:t>Ron Shukrun </a:t>
            </a:r>
            <a:r>
              <a:rPr lang="en-US" sz="3500">
                <a:solidFill>
                  <a:srgbClr val="000000"/>
                </a:solidFill>
                <a:latin typeface="Alef 2"/>
                <a:ea typeface="Alef 2"/>
                <a:cs typeface="Alef 2"/>
                <a:sym typeface="Alef 2"/>
                <a:rtl/>
              </a:rPr>
              <a:t>- B</a:t>
            </a:r>
            <a:r>
              <a:rPr lang="en-US" sz="3500" dirty="0">
                <a:solidFill>
                  <a:srgbClr val="000000"/>
                </a:solidFill>
                <a:latin typeface="Alef 2"/>
                <a:ea typeface="Alef 2"/>
                <a:cs typeface="Alef 2"/>
                <a:sym typeface="Alef 2"/>
                <a:rtl/>
              </a:rPr>
              <a:t>.Sc. Student in Information Systems Engineering, Ben-Gurion University. </a:t>
            </a:r>
          </a:p>
        </p:txBody>
      </p:sp>
      <p:pic>
        <p:nvPicPr>
          <p:cNvPr id="10" name="תמונה 9" descr="תמונה שמכילה גרפיקה, גופן, לוגו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AB979DE-4840-CEDC-BE4F-27A05092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221159"/>
            <a:ext cx="2209800" cy="2209800"/>
          </a:xfrm>
          <a:prstGeom prst="rect">
            <a:avLst/>
          </a:prstGeom>
        </p:spPr>
      </p:pic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AF5F4276-4ADA-229C-A9BF-2ED68853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7" y="2705100"/>
            <a:ext cx="2027973" cy="2027973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9A38DC2E-1509-0D13-0B88-0F4238C4A2DF}"/>
              </a:ext>
            </a:extLst>
          </p:cNvPr>
          <p:cNvSpPr txBox="1"/>
          <p:nvPr/>
        </p:nvSpPr>
        <p:spPr>
          <a:xfrm>
            <a:off x="2744274" y="5713139"/>
            <a:ext cx="15432214" cy="1324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 b="1" dirty="0">
                <a:solidFill>
                  <a:srgbClr val="000000"/>
                </a:solidFill>
                <a:latin typeface="Alef 2"/>
                <a:ea typeface="Alef 2"/>
                <a:cs typeface="Alef 2"/>
                <a:sym typeface="Alef 2"/>
                <a:rtl/>
              </a:rPr>
              <a:t>Hend Bishara</a:t>
            </a:r>
            <a:r>
              <a:rPr lang="he-IL" sz="3500" b="1" dirty="0">
                <a:solidFill>
                  <a:srgbClr val="000000"/>
                </a:solidFill>
                <a:latin typeface="Alef 2"/>
                <a:ea typeface="Alef 2"/>
                <a:cs typeface="Alef 2"/>
                <a:sym typeface="Alef 2"/>
                <a:rtl/>
              </a:rPr>
              <a:t> </a:t>
            </a:r>
            <a:r>
              <a:rPr lang="en-US" sz="3500" dirty="0">
                <a:solidFill>
                  <a:srgbClr val="000000"/>
                </a:solidFill>
                <a:latin typeface="Alef 2"/>
                <a:ea typeface="Alef 2"/>
                <a:cs typeface="Alef 2"/>
                <a:sym typeface="Alef 2"/>
                <a:rtl/>
              </a:rPr>
              <a:t>- B.Sc. in Computer Science, Tel Aviv University.</a:t>
            </a:r>
          </a:p>
          <a:p>
            <a:pPr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lef 2"/>
                <a:ea typeface="Alef 2"/>
                <a:cs typeface="Alef 2"/>
                <a:sym typeface="Alef 2"/>
                <a:rtl/>
              </a:rPr>
              <a:t>B.Sc. in Biology, Honor's research program, Tel Aviv University.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FBBC73A4-55EF-E3DB-D5D5-4CF11F1E7281}"/>
              </a:ext>
            </a:extLst>
          </p:cNvPr>
          <p:cNvSpPr txBox="1"/>
          <p:nvPr/>
        </p:nvSpPr>
        <p:spPr>
          <a:xfrm>
            <a:off x="2744274" y="8456339"/>
            <a:ext cx="15432214" cy="1324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 b="1" dirty="0">
                <a:solidFill>
                  <a:srgbClr val="000000"/>
                </a:solidFill>
                <a:latin typeface="Alef 2"/>
                <a:ea typeface="Alef 2"/>
                <a:cs typeface="Alef 2"/>
                <a:sym typeface="Alef 2"/>
                <a:rtl/>
              </a:rPr>
              <a:t>Rotem Shapira </a:t>
            </a:r>
            <a:r>
              <a:rPr lang="en-US" sz="3500" dirty="0">
                <a:solidFill>
                  <a:srgbClr val="000000"/>
                </a:solidFill>
                <a:latin typeface="Alef 2"/>
                <a:ea typeface="Alef 2"/>
                <a:cs typeface="Alef 2"/>
                <a:sym typeface="Alef 2"/>
                <a:rtl/>
              </a:rPr>
              <a:t>- B.Sc. in Computer Science, Technion - Israel Institute of Technology</a:t>
            </a:r>
          </a:p>
        </p:txBody>
      </p:sp>
      <p:pic>
        <p:nvPicPr>
          <p:cNvPr id="18" name="תמונה 17" descr="תמונה שמכילה פני אדם, אדם, חיוך, לבוש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E33AE68-8095-052C-406C-574528E061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6" y="5405362"/>
            <a:ext cx="2027973" cy="2027973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CDF862E0-E101-0859-DA8D-6D7C015EE4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3" y="8144727"/>
            <a:ext cx="2027973" cy="2027973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6346439" y="1485881"/>
            <a:ext cx="6080352" cy="8077762"/>
          </a:xfrm>
          <a:custGeom>
            <a:avLst/>
            <a:gdLst/>
            <a:ahLst/>
            <a:cxnLst/>
            <a:rect l="l" t="t" r="r" b="b"/>
            <a:pathLst>
              <a:path w="6080352" h="8077762">
                <a:moveTo>
                  <a:pt x="6080352" y="8077762"/>
                </a:moveTo>
                <a:lnTo>
                  <a:pt x="0" y="8077762"/>
                </a:lnTo>
                <a:lnTo>
                  <a:pt x="0" y="0"/>
                </a:lnTo>
                <a:lnTo>
                  <a:pt x="6080352" y="0"/>
                </a:lnTo>
                <a:lnTo>
                  <a:pt x="6080352" y="80777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3" name="Freeform 3"/>
          <p:cNvSpPr/>
          <p:nvPr/>
        </p:nvSpPr>
        <p:spPr>
          <a:xfrm rot="8654509">
            <a:off x="5178991" y="7099163"/>
            <a:ext cx="1343656" cy="1184861"/>
          </a:xfrm>
          <a:custGeom>
            <a:avLst/>
            <a:gdLst/>
            <a:ahLst/>
            <a:cxnLst/>
            <a:rect l="l" t="t" r="r" b="b"/>
            <a:pathLst>
              <a:path w="1343656" h="1184861">
                <a:moveTo>
                  <a:pt x="0" y="0"/>
                </a:moveTo>
                <a:lnTo>
                  <a:pt x="1343657" y="0"/>
                </a:lnTo>
                <a:lnTo>
                  <a:pt x="1343657" y="1184861"/>
                </a:lnTo>
                <a:lnTo>
                  <a:pt x="0" y="1184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5850819" y="3162300"/>
            <a:ext cx="7195340" cy="518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7"/>
              </a:lnSpc>
            </a:pPr>
            <a:r>
              <a:rPr lang="en" sz="4551" dirty="0">
                <a:solidFill>
                  <a:srgbClr val="000000"/>
                </a:solidFill>
                <a:latin typeface="Alef 3"/>
                <a:ea typeface="Alef 3"/>
                <a:cs typeface="Alef 3"/>
                <a:sym typeface="Alef 3"/>
                <a:rtl/>
              </a:rPr>
              <a:t>Queens Match is a mentorship platform designed to connect tech mentees with experienced female mentors.</a:t>
            </a:r>
            <a:r>
              <a:rPr lang="he-IL" sz="4551" dirty="0">
                <a:solidFill>
                  <a:srgbClr val="000000"/>
                </a:solidFill>
                <a:latin typeface="Alef 3"/>
                <a:ea typeface="Alef 3"/>
                <a:cs typeface="Alef 3"/>
                <a:sym typeface="Alef 3"/>
                <a:rtl/>
              </a:rPr>
              <a:t> </a:t>
            </a:r>
            <a:br>
              <a:rPr lang="en" sz="4551" dirty="0">
                <a:solidFill>
                  <a:srgbClr val="000000"/>
                </a:solidFill>
                <a:latin typeface="Alef 3"/>
                <a:ea typeface="Alef 3"/>
                <a:cs typeface="Alef 3"/>
                <a:sym typeface="Alef 3"/>
                <a:rtl/>
              </a:rPr>
            </a:br>
            <a:endParaRPr lang="he-IL" sz="4551" dirty="0">
              <a:solidFill>
                <a:srgbClr val="000000"/>
              </a:solidFill>
              <a:latin typeface="Alef 3"/>
              <a:ea typeface="Alef 3"/>
              <a:cs typeface="Alef 3"/>
              <a:sym typeface="Alef 3"/>
              <a:rtl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754478" y="6667500"/>
            <a:ext cx="742322" cy="742322"/>
          </a:xfrm>
          <a:custGeom>
            <a:avLst/>
            <a:gdLst/>
            <a:ahLst/>
            <a:cxnLst/>
            <a:rect l="l" t="t" r="r" b="b"/>
            <a:pathLst>
              <a:path w="742322" h="742322">
                <a:moveTo>
                  <a:pt x="0" y="0"/>
                </a:moveTo>
                <a:lnTo>
                  <a:pt x="742322" y="0"/>
                </a:lnTo>
                <a:lnTo>
                  <a:pt x="742322" y="742322"/>
                </a:lnTo>
                <a:lnTo>
                  <a:pt x="0" y="742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pic>
        <p:nvPicPr>
          <p:cNvPr id="7" name="תמונה 6" descr="תמונה שמכילה גרפיקה, גופן, לוגו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8984377-856B-0922-95A3-ADE3AED341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221159"/>
            <a:ext cx="2209800" cy="22098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8C2DAE1D-E336-D88D-2F3A-4ED6F6B760A0}"/>
              </a:ext>
            </a:extLst>
          </p:cNvPr>
          <p:cNvSpPr txBox="1"/>
          <p:nvPr/>
        </p:nvSpPr>
        <p:spPr>
          <a:xfrm>
            <a:off x="2438400" y="-32657"/>
            <a:ext cx="15461690" cy="194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109"/>
              </a:lnSpc>
            </a:pPr>
            <a:r>
              <a:rPr lang="en" sz="8000" b="1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What’s Queens Match all about</a:t>
            </a:r>
            <a:endParaRPr lang="he-IL" sz="8000" b="1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3000" y="342900"/>
            <a:ext cx="7439360" cy="2508842"/>
            <a:chOff x="0" y="0"/>
            <a:chExt cx="2504883" cy="844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4883" cy="844744"/>
            </a:xfrm>
            <a:custGeom>
              <a:avLst/>
              <a:gdLst/>
              <a:ahLst/>
              <a:cxnLst/>
              <a:rect l="l" t="t" r="r" b="b"/>
              <a:pathLst>
                <a:path w="2504883" h="844744">
                  <a:moveTo>
                    <a:pt x="2380423" y="844744"/>
                  </a:moveTo>
                  <a:lnTo>
                    <a:pt x="124460" y="844744"/>
                  </a:lnTo>
                  <a:cubicBezTo>
                    <a:pt x="55880" y="844744"/>
                    <a:pt x="0" y="788864"/>
                    <a:pt x="0" y="7202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80423" y="0"/>
                  </a:lnTo>
                  <a:cubicBezTo>
                    <a:pt x="2449003" y="0"/>
                    <a:pt x="2504883" y="55880"/>
                    <a:pt x="2504883" y="124460"/>
                  </a:cubicBezTo>
                  <a:lnTo>
                    <a:pt x="2504883" y="720284"/>
                  </a:lnTo>
                  <a:cubicBezTo>
                    <a:pt x="2504883" y="788864"/>
                    <a:pt x="2449003" y="844744"/>
                    <a:pt x="2380423" y="844744"/>
                  </a:cubicBezTo>
                  <a:close/>
                </a:path>
              </a:pathLst>
            </a:custGeom>
            <a:solidFill>
              <a:srgbClr val="363638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-437574" y="512154"/>
            <a:ext cx="18179012" cy="152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3650"/>
              </a:lnSpc>
            </a:pPr>
            <a:r>
              <a:rPr lang="en-US" sz="8000" b="1" dirty="0">
                <a:solidFill>
                  <a:srgbClr val="FFFFFF"/>
                </a:solidFill>
                <a:latin typeface="Alef 1"/>
                <a:ea typeface="Alef 1"/>
                <a:cs typeface="Alef 1"/>
                <a:sym typeface="Alef 1"/>
                <a:rtl/>
              </a:rPr>
              <a:t>Technologic</a:t>
            </a:r>
            <a:endParaRPr lang="he-IL" sz="8000" b="1" dirty="0">
              <a:solidFill>
                <a:srgbClr val="FFFFFF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  <p:pic>
        <p:nvPicPr>
          <p:cNvPr id="23" name="תמונה 22" descr="תמונה שמכילה גרפיקה, גופן, לוגו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CEC3D06-B30A-9B7D-38B3-1AD48C02A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143541"/>
            <a:ext cx="2209800" cy="2209800"/>
          </a:xfrm>
          <a:prstGeom prst="rect">
            <a:avLst/>
          </a:prstGeom>
        </p:spPr>
      </p:pic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BC88846E-7300-E09A-A40E-46F562E69194}"/>
              </a:ext>
            </a:extLst>
          </p:cNvPr>
          <p:cNvGrpSpPr/>
          <p:nvPr/>
        </p:nvGrpSpPr>
        <p:grpSpPr>
          <a:xfrm>
            <a:off x="4174652" y="3771900"/>
            <a:ext cx="8952713" cy="4037634"/>
            <a:chOff x="4175576" y="5687694"/>
            <a:chExt cx="8952713" cy="4037634"/>
          </a:xfrm>
        </p:grpSpPr>
        <p:grpSp>
          <p:nvGrpSpPr>
            <p:cNvPr id="4" name="Group 4"/>
            <p:cNvGrpSpPr/>
            <p:nvPr/>
          </p:nvGrpSpPr>
          <p:grpSpPr>
            <a:xfrm>
              <a:off x="4175576" y="5687694"/>
              <a:ext cx="8952713" cy="1129978"/>
              <a:chOff x="0" y="0"/>
              <a:chExt cx="5232289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232289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5232289" h="660400">
                    <a:moveTo>
                      <a:pt x="510782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107829" y="0"/>
                    </a:lnTo>
                    <a:cubicBezTo>
                      <a:pt x="5176409" y="0"/>
                      <a:pt x="5232289" y="55880"/>
                      <a:pt x="5232289" y="124460"/>
                    </a:cubicBezTo>
                    <a:lnTo>
                      <a:pt x="5232289" y="535940"/>
                    </a:lnTo>
                    <a:cubicBezTo>
                      <a:pt x="5232289" y="604520"/>
                      <a:pt x="5176409" y="660400"/>
                      <a:pt x="5107829" y="660400"/>
                    </a:cubicBezTo>
                    <a:close/>
                  </a:path>
                </a:pathLst>
              </a:custGeom>
              <a:solidFill>
                <a:srgbClr val="FFF0EF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175576" y="7141522"/>
              <a:ext cx="8952713" cy="1129978"/>
              <a:chOff x="0" y="0"/>
              <a:chExt cx="5232289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232289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5232289" h="660400">
                    <a:moveTo>
                      <a:pt x="510782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107829" y="0"/>
                    </a:lnTo>
                    <a:cubicBezTo>
                      <a:pt x="5176409" y="0"/>
                      <a:pt x="5232289" y="55880"/>
                      <a:pt x="5232289" y="124460"/>
                    </a:cubicBezTo>
                    <a:lnTo>
                      <a:pt x="5232289" y="535940"/>
                    </a:lnTo>
                    <a:cubicBezTo>
                      <a:pt x="5232289" y="604520"/>
                      <a:pt x="5176409" y="660400"/>
                      <a:pt x="5107829" y="660400"/>
                    </a:cubicBezTo>
                    <a:close/>
                  </a:path>
                </a:pathLst>
              </a:custGeom>
              <a:solidFill>
                <a:srgbClr val="FFF0EF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175576" y="8595350"/>
              <a:ext cx="8952713" cy="1129978"/>
              <a:chOff x="0" y="0"/>
              <a:chExt cx="5232289" cy="660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232289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5232289" h="660400">
                    <a:moveTo>
                      <a:pt x="510782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107829" y="0"/>
                    </a:lnTo>
                    <a:cubicBezTo>
                      <a:pt x="5176409" y="0"/>
                      <a:pt x="5232289" y="55880"/>
                      <a:pt x="5232289" y="124460"/>
                    </a:cubicBezTo>
                    <a:lnTo>
                      <a:pt x="5232289" y="535940"/>
                    </a:lnTo>
                    <a:cubicBezTo>
                      <a:pt x="5232289" y="604520"/>
                      <a:pt x="5176409" y="660400"/>
                      <a:pt x="5107829" y="660400"/>
                    </a:cubicBezTo>
                    <a:close/>
                  </a:path>
                </a:pathLst>
              </a:custGeom>
              <a:solidFill>
                <a:srgbClr val="FFF0EF"/>
              </a:solid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055674" y="5877521"/>
              <a:ext cx="698392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" sz="4000" dirty="0"/>
                <a:t>Frontend: React, Material UI</a:t>
              </a: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497D60C4-FCDB-B075-C189-57ACC74F5646}"/>
                </a:ext>
              </a:extLst>
            </p:cNvPr>
            <p:cNvSpPr txBox="1"/>
            <p:nvPr/>
          </p:nvSpPr>
          <p:spPr>
            <a:xfrm>
              <a:off x="5105400" y="7398921"/>
              <a:ext cx="698392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" sz="4000" dirty="0"/>
                <a:t>Backend: Node.js, Express</a:t>
              </a: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E80F5BC0-AE2F-E20B-BE84-1A826605AC05}"/>
                </a:ext>
              </a:extLst>
            </p:cNvPr>
            <p:cNvSpPr txBox="1"/>
            <p:nvPr/>
          </p:nvSpPr>
          <p:spPr>
            <a:xfrm>
              <a:off x="5105400" y="8852562"/>
              <a:ext cx="698392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" sz="4000" dirty="0"/>
                <a:t>Database: MySQL</a:t>
              </a:r>
            </a:p>
          </p:txBody>
        </p:sp>
      </p:grpSp>
      <p:sp>
        <p:nvSpPr>
          <p:cNvPr id="29" name="Freeform 10">
            <a:extLst>
              <a:ext uri="{FF2B5EF4-FFF2-40B4-BE49-F238E27FC236}">
                <a16:creationId xmlns:a16="http://schemas.microsoft.com/office/drawing/2014/main" id="{A601C515-7D2A-553D-82CB-E29A2C84672E}"/>
              </a:ext>
            </a:extLst>
          </p:cNvPr>
          <p:cNvSpPr/>
          <p:nvPr/>
        </p:nvSpPr>
        <p:spPr>
          <a:xfrm>
            <a:off x="4229887" y="8141647"/>
            <a:ext cx="8952713" cy="1129978"/>
          </a:xfrm>
          <a:custGeom>
            <a:avLst/>
            <a:gdLst/>
            <a:ahLst/>
            <a:cxnLst/>
            <a:rect l="l" t="t" r="r" b="b"/>
            <a:pathLst>
              <a:path w="5232289" h="660400">
                <a:moveTo>
                  <a:pt x="5107829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07829" y="0"/>
                </a:lnTo>
                <a:cubicBezTo>
                  <a:pt x="5176409" y="0"/>
                  <a:pt x="5232289" y="55880"/>
                  <a:pt x="5232289" y="124460"/>
                </a:cubicBezTo>
                <a:lnTo>
                  <a:pt x="5232289" y="535940"/>
                </a:lnTo>
                <a:cubicBezTo>
                  <a:pt x="5232289" y="604520"/>
                  <a:pt x="5176409" y="660400"/>
                  <a:pt x="5107829" y="660400"/>
                </a:cubicBezTo>
                <a:close/>
              </a:path>
            </a:pathLst>
          </a:custGeom>
          <a:solidFill>
            <a:srgbClr val="FFF0EF"/>
          </a:solidFill>
        </p:spPr>
        <p:txBody>
          <a:bodyPr/>
          <a:lstStyle/>
          <a:p>
            <a:endParaRPr lang="he-IL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1884E80C-9822-DA72-C60E-64F12749E239}"/>
              </a:ext>
            </a:extLst>
          </p:cNvPr>
          <p:cNvSpPr txBox="1"/>
          <p:nvPr/>
        </p:nvSpPr>
        <p:spPr>
          <a:xfrm>
            <a:off x="5159711" y="8398859"/>
            <a:ext cx="69839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4000" dirty="0"/>
              <a:t>Axios, Context API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85374618-DE55-BC94-9729-0D47EA9E98B5}"/>
              </a:ext>
            </a:extLst>
          </p:cNvPr>
          <p:cNvSpPr/>
          <p:nvPr/>
        </p:nvSpPr>
        <p:spPr>
          <a:xfrm rot="5198557">
            <a:off x="12434313" y="93890"/>
            <a:ext cx="580828" cy="609968"/>
          </a:xfrm>
          <a:custGeom>
            <a:avLst/>
            <a:gdLst/>
            <a:ahLst/>
            <a:cxnLst/>
            <a:rect l="l" t="t" r="r" b="b"/>
            <a:pathLst>
              <a:path w="440867" h="423232">
                <a:moveTo>
                  <a:pt x="0" y="0"/>
                </a:moveTo>
                <a:lnTo>
                  <a:pt x="440867" y="0"/>
                </a:lnTo>
                <a:lnTo>
                  <a:pt x="440867" y="423232"/>
                </a:lnTo>
                <a:lnTo>
                  <a:pt x="0" y="42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433AD826-1F8C-D1FB-FD9F-6C81811664D7}"/>
              </a:ext>
            </a:extLst>
          </p:cNvPr>
          <p:cNvSpPr/>
          <p:nvPr/>
        </p:nvSpPr>
        <p:spPr>
          <a:xfrm rot="15048900">
            <a:off x="4546982" y="2725950"/>
            <a:ext cx="580828" cy="609968"/>
          </a:xfrm>
          <a:custGeom>
            <a:avLst/>
            <a:gdLst/>
            <a:ahLst/>
            <a:cxnLst/>
            <a:rect l="l" t="t" r="r" b="b"/>
            <a:pathLst>
              <a:path w="440867" h="423232">
                <a:moveTo>
                  <a:pt x="0" y="0"/>
                </a:moveTo>
                <a:lnTo>
                  <a:pt x="440867" y="0"/>
                </a:lnTo>
                <a:lnTo>
                  <a:pt x="440867" y="423232"/>
                </a:lnTo>
                <a:lnTo>
                  <a:pt x="0" y="42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8" name="Freeform 3">
            <a:extLst>
              <a:ext uri="{FF2B5EF4-FFF2-40B4-BE49-F238E27FC236}">
                <a16:creationId xmlns:a16="http://schemas.microsoft.com/office/drawing/2014/main" id="{37504BE6-0FE8-BF88-4616-229AE987349C}"/>
              </a:ext>
            </a:extLst>
          </p:cNvPr>
          <p:cNvSpPr/>
          <p:nvPr/>
        </p:nvSpPr>
        <p:spPr>
          <a:xfrm rot="8654509">
            <a:off x="4363678" y="31057"/>
            <a:ext cx="1156846" cy="1020128"/>
          </a:xfrm>
          <a:custGeom>
            <a:avLst/>
            <a:gdLst/>
            <a:ahLst/>
            <a:cxnLst/>
            <a:rect l="l" t="t" r="r" b="b"/>
            <a:pathLst>
              <a:path w="1156846" h="1020128">
                <a:moveTo>
                  <a:pt x="0" y="0"/>
                </a:moveTo>
                <a:lnTo>
                  <a:pt x="1156845" y="0"/>
                </a:lnTo>
                <a:lnTo>
                  <a:pt x="1156845" y="1020128"/>
                </a:lnTo>
                <a:lnTo>
                  <a:pt x="0" y="1020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27025" y="3899290"/>
            <a:ext cx="18108577" cy="194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109"/>
              </a:lnSpc>
            </a:pPr>
            <a:r>
              <a:rPr lang="en" sz="8000" b="1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Live Demo: Queens Match in Action</a:t>
            </a:r>
            <a:endParaRPr lang="he-IL" sz="8000" b="1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3C97D107-A773-3604-B263-16DA577D17F8}"/>
              </a:ext>
            </a:extLst>
          </p:cNvPr>
          <p:cNvSpPr/>
          <p:nvPr/>
        </p:nvSpPr>
        <p:spPr>
          <a:xfrm flipH="1">
            <a:off x="2096082" y="380654"/>
            <a:ext cx="4172968" cy="4416381"/>
          </a:xfrm>
          <a:custGeom>
            <a:avLst/>
            <a:gdLst/>
            <a:ahLst/>
            <a:cxnLst/>
            <a:rect l="l" t="t" r="r" b="b"/>
            <a:pathLst>
              <a:path w="5183836" h="5231395">
                <a:moveTo>
                  <a:pt x="5183836" y="0"/>
                </a:moveTo>
                <a:lnTo>
                  <a:pt x="0" y="0"/>
                </a:lnTo>
                <a:lnTo>
                  <a:pt x="0" y="5231395"/>
                </a:lnTo>
                <a:lnTo>
                  <a:pt x="5183836" y="5231395"/>
                </a:lnTo>
                <a:lnTo>
                  <a:pt x="51838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4075C92-8905-55B4-1D52-C6023D6B0CBF}"/>
              </a:ext>
            </a:extLst>
          </p:cNvPr>
          <p:cNvGrpSpPr/>
          <p:nvPr/>
        </p:nvGrpSpPr>
        <p:grpSpPr>
          <a:xfrm>
            <a:off x="14077085" y="6445741"/>
            <a:ext cx="3733800" cy="800743"/>
            <a:chOff x="0" y="80387"/>
            <a:chExt cx="2504883" cy="844744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C73A1B92-FC65-FEA6-D93D-457998093222}"/>
                </a:ext>
              </a:extLst>
            </p:cNvPr>
            <p:cNvSpPr/>
            <p:nvPr/>
          </p:nvSpPr>
          <p:spPr>
            <a:xfrm>
              <a:off x="0" y="80387"/>
              <a:ext cx="2504883" cy="844744"/>
            </a:xfrm>
            <a:custGeom>
              <a:avLst/>
              <a:gdLst/>
              <a:ahLst/>
              <a:cxnLst/>
              <a:rect l="l" t="t" r="r" b="b"/>
              <a:pathLst>
                <a:path w="2504883" h="844744">
                  <a:moveTo>
                    <a:pt x="2380423" y="844744"/>
                  </a:moveTo>
                  <a:lnTo>
                    <a:pt x="124460" y="844744"/>
                  </a:lnTo>
                  <a:cubicBezTo>
                    <a:pt x="55880" y="844744"/>
                    <a:pt x="0" y="788864"/>
                    <a:pt x="0" y="7202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80423" y="0"/>
                  </a:lnTo>
                  <a:cubicBezTo>
                    <a:pt x="2449003" y="0"/>
                    <a:pt x="2504883" y="55880"/>
                    <a:pt x="2504883" y="124460"/>
                  </a:cubicBezTo>
                  <a:lnTo>
                    <a:pt x="2504883" y="720284"/>
                  </a:lnTo>
                  <a:cubicBezTo>
                    <a:pt x="2504883" y="788864"/>
                    <a:pt x="2449003" y="844744"/>
                    <a:pt x="2380423" y="844744"/>
                  </a:cubicBezTo>
                  <a:close/>
                </a:path>
              </a:pathLst>
            </a:custGeom>
            <a:solidFill>
              <a:srgbClr val="363638"/>
            </a:solidFill>
          </p:spPr>
          <p:txBody>
            <a:bodyPr/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Alef 1"/>
                  <a:cs typeface="Alef 1"/>
                  <a:sym typeface="Alef 1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  <a:rtl/>
                </a:rPr>
                <a:t>CLICK HERE</a:t>
              </a:r>
              <a:endParaRPr lang="he-IL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Freeform 6">
            <a:extLst>
              <a:ext uri="{FF2B5EF4-FFF2-40B4-BE49-F238E27FC236}">
                <a16:creationId xmlns:a16="http://schemas.microsoft.com/office/drawing/2014/main" id="{007D5DD1-3604-B243-B83F-9E59FA619E89}"/>
              </a:ext>
            </a:extLst>
          </p:cNvPr>
          <p:cNvSpPr/>
          <p:nvPr/>
        </p:nvSpPr>
        <p:spPr>
          <a:xfrm rot="10161093">
            <a:off x="17690223" y="7059688"/>
            <a:ext cx="484099" cy="450750"/>
          </a:xfrm>
          <a:custGeom>
            <a:avLst/>
            <a:gdLst/>
            <a:ahLst/>
            <a:cxnLst/>
            <a:rect l="l" t="t" r="r" b="b"/>
            <a:pathLst>
              <a:path w="440867" h="423232">
                <a:moveTo>
                  <a:pt x="0" y="0"/>
                </a:moveTo>
                <a:lnTo>
                  <a:pt x="440867" y="0"/>
                </a:lnTo>
                <a:lnTo>
                  <a:pt x="440867" y="423232"/>
                </a:lnTo>
                <a:lnTo>
                  <a:pt x="0" y="42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20" name="תמונה 19" descr="תמונה שמכילה גרפיקה, גופן, לוגו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1ED5663-7D38-B676-4FC7-A3DC73125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085" y="0"/>
            <a:ext cx="22098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B815-CB26-B85C-C0A3-21E347C37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תמונה 19" descr="תמונה שמכילה גרפיקה, גופן, לוגו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290E4E9-70C3-692D-6878-AF46022C6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2214000" cy="2214000"/>
          </a:xfrm>
          <a:prstGeom prst="rect">
            <a:avLst/>
          </a:prstGeom>
        </p:spPr>
      </p:pic>
      <p:pic>
        <p:nvPicPr>
          <p:cNvPr id="2" name="הקלטת מסך 2025-08-17 ב-13.46.36.mov">
            <a:hlinkClick r:id="" action="ppaction://media"/>
            <a:extLst>
              <a:ext uri="{FF2B5EF4-FFF2-40B4-BE49-F238E27FC236}">
                <a16:creationId xmlns:a16="http://schemas.microsoft.com/office/drawing/2014/main" id="{9C88D65F-B0DF-52F0-E448-D35E0E881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4445" b="8518"/>
          <a:stretch>
            <a:fillRect/>
          </a:stretch>
        </p:blipFill>
        <p:spPr>
          <a:xfrm>
            <a:off x="2464371" y="1713089"/>
            <a:ext cx="14249400" cy="6860822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3E5E2BD-DFC2-5586-645C-43D5D2689E28}"/>
              </a:ext>
            </a:extLst>
          </p:cNvPr>
          <p:cNvSpPr txBox="1"/>
          <p:nvPr/>
        </p:nvSpPr>
        <p:spPr>
          <a:xfrm>
            <a:off x="1" y="238661"/>
            <a:ext cx="1828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0" b="1" dirty="0"/>
              <a:t>How It Works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29036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638800" y="456116"/>
            <a:ext cx="15869589" cy="1301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75"/>
              </a:lnSpc>
            </a:pPr>
            <a:r>
              <a:rPr lang="en-US" sz="8000" b="1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The Road Ahead</a:t>
            </a:r>
            <a:endParaRPr lang="he-IL" sz="7583" b="1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0FB2247A-E830-4E00-9D1F-18940D4FEFBF}"/>
              </a:ext>
            </a:extLst>
          </p:cNvPr>
          <p:cNvGrpSpPr/>
          <p:nvPr/>
        </p:nvGrpSpPr>
        <p:grpSpPr>
          <a:xfrm>
            <a:off x="1786099" y="2628900"/>
            <a:ext cx="1313001" cy="1196025"/>
            <a:chOff x="15726193" y="1835401"/>
            <a:chExt cx="1313001" cy="1196025"/>
          </a:xfrm>
        </p:grpSpPr>
        <p:sp>
          <p:nvSpPr>
            <p:cNvPr id="2" name="Freeform 2"/>
            <p:cNvSpPr/>
            <p:nvPr/>
          </p:nvSpPr>
          <p:spPr>
            <a:xfrm rot="-3412357" flipH="1">
              <a:off x="15784681" y="1776913"/>
              <a:ext cx="1196025" cy="1313001"/>
            </a:xfrm>
            <a:custGeom>
              <a:avLst/>
              <a:gdLst/>
              <a:ahLst/>
              <a:cxnLst/>
              <a:rect l="l" t="t" r="r" b="b"/>
              <a:pathLst>
                <a:path w="1196025" h="1313001">
                  <a:moveTo>
                    <a:pt x="1196025" y="0"/>
                  </a:moveTo>
                  <a:lnTo>
                    <a:pt x="0" y="0"/>
                  </a:lnTo>
                  <a:lnTo>
                    <a:pt x="0" y="1313001"/>
                  </a:lnTo>
                  <a:lnTo>
                    <a:pt x="1196025" y="1313001"/>
                  </a:lnTo>
                  <a:lnTo>
                    <a:pt x="119602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algn="r" defTabSz="914400" rtl="1" eaLnBrk="1" latinLnBrk="0" hangingPunct="1"/>
              <a:endParaRPr lang="he-IL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023177" y="2086148"/>
              <a:ext cx="719032" cy="618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4"/>
                </a:lnSpc>
              </a:pPr>
              <a:r>
                <a:rPr lang="en-US" sz="4161" dirty="0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1</a:t>
              </a:r>
            </a:p>
          </p:txBody>
        </p:sp>
      </p:grp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9C923778-F439-BAC5-11B3-2A90FD716517}"/>
              </a:ext>
            </a:extLst>
          </p:cNvPr>
          <p:cNvGrpSpPr/>
          <p:nvPr/>
        </p:nvGrpSpPr>
        <p:grpSpPr>
          <a:xfrm>
            <a:off x="1818586" y="4076129"/>
            <a:ext cx="1248026" cy="1136838"/>
            <a:chOff x="15802060" y="4533339"/>
            <a:chExt cx="1248026" cy="1136838"/>
          </a:xfrm>
        </p:grpSpPr>
        <p:sp>
          <p:nvSpPr>
            <p:cNvPr id="3" name="Freeform 3"/>
            <p:cNvSpPr/>
            <p:nvPr/>
          </p:nvSpPr>
          <p:spPr>
            <a:xfrm rot="-3412357" flipH="1">
              <a:off x="15857654" y="4477745"/>
              <a:ext cx="1136838" cy="1248026"/>
            </a:xfrm>
            <a:custGeom>
              <a:avLst/>
              <a:gdLst/>
              <a:ahLst/>
              <a:cxnLst/>
              <a:rect l="l" t="t" r="r" b="b"/>
              <a:pathLst>
                <a:path w="1136838" h="1248026">
                  <a:moveTo>
                    <a:pt x="1136838" y="0"/>
                  </a:moveTo>
                  <a:lnTo>
                    <a:pt x="0" y="0"/>
                  </a:lnTo>
                  <a:lnTo>
                    <a:pt x="0" y="1248026"/>
                  </a:lnTo>
                  <a:lnTo>
                    <a:pt x="1136838" y="1248026"/>
                  </a:lnTo>
                  <a:lnTo>
                    <a:pt x="113683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084348" y="4793301"/>
              <a:ext cx="683450" cy="607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7"/>
                </a:lnSpc>
              </a:pPr>
              <a:r>
                <a:rPr lang="en-US" sz="3955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2</a:t>
              </a:r>
            </a:p>
          </p:txBody>
        </p:sp>
      </p:grp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FADB0AF4-B75E-A07D-3CBD-438B0E996F90}"/>
              </a:ext>
            </a:extLst>
          </p:cNvPr>
          <p:cNvGrpSpPr/>
          <p:nvPr/>
        </p:nvGrpSpPr>
        <p:grpSpPr>
          <a:xfrm>
            <a:off x="1791039" y="5448300"/>
            <a:ext cx="1303119" cy="1187022"/>
            <a:chOff x="15737731" y="7266546"/>
            <a:chExt cx="1303119" cy="1187022"/>
          </a:xfrm>
        </p:grpSpPr>
        <p:sp>
          <p:nvSpPr>
            <p:cNvPr id="4" name="Freeform 4"/>
            <p:cNvSpPr/>
            <p:nvPr/>
          </p:nvSpPr>
          <p:spPr>
            <a:xfrm rot="-3412357" flipH="1">
              <a:off x="15795780" y="7208497"/>
              <a:ext cx="1187022" cy="1303119"/>
            </a:xfrm>
            <a:custGeom>
              <a:avLst/>
              <a:gdLst/>
              <a:ahLst/>
              <a:cxnLst/>
              <a:rect l="l" t="t" r="r" b="b"/>
              <a:pathLst>
                <a:path w="1187022" h="1303119">
                  <a:moveTo>
                    <a:pt x="1187023" y="0"/>
                  </a:moveTo>
                  <a:lnTo>
                    <a:pt x="0" y="0"/>
                  </a:lnTo>
                  <a:lnTo>
                    <a:pt x="0" y="1303119"/>
                  </a:lnTo>
                  <a:lnTo>
                    <a:pt x="1187023" y="1303119"/>
                  </a:lnTo>
                  <a:lnTo>
                    <a:pt x="118702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032482" y="7547929"/>
              <a:ext cx="713620" cy="624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6"/>
                </a:lnSpc>
              </a:pPr>
              <a:r>
                <a:rPr lang="en-US" sz="4130" dirty="0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60413" y="2831607"/>
            <a:ext cx="10156141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Integrating with email notifications</a:t>
            </a:r>
            <a:endParaRPr lang="he-IL" sz="3500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67237" y="4299032"/>
            <a:ext cx="9823414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Adding chat feature with mentors</a:t>
            </a:r>
            <a:endParaRPr lang="he-IL" sz="3500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  <p:pic>
        <p:nvPicPr>
          <p:cNvPr id="21" name="תמונה 20" descr="תמונה שמכילה גרפיקה, גופן, לוגו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1CAC8BB-0AE6-5831-8A72-77732D0319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2214000" cy="2214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07E450B7-E2B9-9C78-41FB-5CF049B9BC50}"/>
              </a:ext>
            </a:extLst>
          </p:cNvPr>
          <p:cNvSpPr txBox="1"/>
          <p:nvPr/>
        </p:nvSpPr>
        <p:spPr>
          <a:xfrm>
            <a:off x="1565992" y="5633839"/>
            <a:ext cx="10308541" cy="609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Feedback for mentors/Rating</a:t>
            </a:r>
            <a:endParaRPr lang="he-IL" sz="3500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4F2B5-3E78-807B-48B4-C0F72214A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A98AC3D5-8F46-4DB5-3FB3-DC4CF25921C5}"/>
              </a:ext>
            </a:extLst>
          </p:cNvPr>
          <p:cNvSpPr txBox="1"/>
          <p:nvPr/>
        </p:nvSpPr>
        <p:spPr>
          <a:xfrm>
            <a:off x="2799410" y="524565"/>
            <a:ext cx="15869589" cy="1301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75"/>
              </a:lnSpc>
            </a:pPr>
            <a:r>
              <a:rPr lang="en-US" sz="8000" b="1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Growth through Challenges</a:t>
            </a:r>
            <a:r>
              <a:rPr lang="en" sz="8000" b="1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 </a:t>
            </a:r>
            <a:endParaRPr lang="he-IL" sz="7583" b="1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3F80FDB5-C66D-09B0-FEAC-06A788B07437}"/>
              </a:ext>
            </a:extLst>
          </p:cNvPr>
          <p:cNvGrpSpPr/>
          <p:nvPr/>
        </p:nvGrpSpPr>
        <p:grpSpPr>
          <a:xfrm>
            <a:off x="1786099" y="2628900"/>
            <a:ext cx="1313001" cy="1196025"/>
            <a:chOff x="15726193" y="1835401"/>
            <a:chExt cx="1313001" cy="1196025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C30B6A97-FD1F-7842-B884-D872FF76076E}"/>
                </a:ext>
              </a:extLst>
            </p:cNvPr>
            <p:cNvSpPr/>
            <p:nvPr/>
          </p:nvSpPr>
          <p:spPr>
            <a:xfrm rot="-3412357" flipH="1">
              <a:off x="15784681" y="1776913"/>
              <a:ext cx="1196025" cy="1313001"/>
            </a:xfrm>
            <a:custGeom>
              <a:avLst/>
              <a:gdLst/>
              <a:ahLst/>
              <a:cxnLst/>
              <a:rect l="l" t="t" r="r" b="b"/>
              <a:pathLst>
                <a:path w="1196025" h="1313001">
                  <a:moveTo>
                    <a:pt x="1196025" y="0"/>
                  </a:moveTo>
                  <a:lnTo>
                    <a:pt x="0" y="0"/>
                  </a:lnTo>
                  <a:lnTo>
                    <a:pt x="0" y="1313001"/>
                  </a:lnTo>
                  <a:lnTo>
                    <a:pt x="1196025" y="1313001"/>
                  </a:lnTo>
                  <a:lnTo>
                    <a:pt x="119602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algn="r" defTabSz="914400" rtl="1" eaLnBrk="1" latinLnBrk="0" hangingPunct="1"/>
              <a:endParaRPr lang="he-IL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1E5E6CC-3AB7-A714-9C40-46DE156CDA7F}"/>
                </a:ext>
              </a:extLst>
            </p:cNvPr>
            <p:cNvSpPr txBox="1"/>
            <p:nvPr/>
          </p:nvSpPr>
          <p:spPr>
            <a:xfrm>
              <a:off x="16023177" y="2086148"/>
              <a:ext cx="719032" cy="618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94"/>
                </a:lnSpc>
              </a:pPr>
              <a:r>
                <a:rPr lang="en-US" sz="4161" dirty="0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1</a:t>
              </a:r>
            </a:p>
          </p:txBody>
        </p:sp>
      </p:grp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6CE8D51E-67DE-0EAD-63CC-2C5BE974097B}"/>
              </a:ext>
            </a:extLst>
          </p:cNvPr>
          <p:cNvGrpSpPr/>
          <p:nvPr/>
        </p:nvGrpSpPr>
        <p:grpSpPr>
          <a:xfrm>
            <a:off x="1818586" y="4076129"/>
            <a:ext cx="1248026" cy="1136838"/>
            <a:chOff x="15802060" y="4533339"/>
            <a:chExt cx="1248026" cy="11368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F13815-B6A9-2C2A-64F6-E0995AFDB28E}"/>
                </a:ext>
              </a:extLst>
            </p:cNvPr>
            <p:cNvSpPr/>
            <p:nvPr/>
          </p:nvSpPr>
          <p:spPr>
            <a:xfrm rot="-3412357" flipH="1">
              <a:off x="15857654" y="4477745"/>
              <a:ext cx="1136838" cy="1248026"/>
            </a:xfrm>
            <a:custGeom>
              <a:avLst/>
              <a:gdLst/>
              <a:ahLst/>
              <a:cxnLst/>
              <a:rect l="l" t="t" r="r" b="b"/>
              <a:pathLst>
                <a:path w="1136838" h="1248026">
                  <a:moveTo>
                    <a:pt x="1136838" y="0"/>
                  </a:moveTo>
                  <a:lnTo>
                    <a:pt x="0" y="0"/>
                  </a:lnTo>
                  <a:lnTo>
                    <a:pt x="0" y="1248026"/>
                  </a:lnTo>
                  <a:lnTo>
                    <a:pt x="1136838" y="1248026"/>
                  </a:lnTo>
                  <a:lnTo>
                    <a:pt x="113683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35FA092-A73F-E3A6-FC68-056009EB8126}"/>
                </a:ext>
              </a:extLst>
            </p:cNvPr>
            <p:cNvSpPr txBox="1"/>
            <p:nvPr/>
          </p:nvSpPr>
          <p:spPr>
            <a:xfrm>
              <a:off x="16084348" y="4793301"/>
              <a:ext cx="683450" cy="607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7"/>
                </a:lnSpc>
              </a:pPr>
              <a:r>
                <a:rPr lang="en-US" sz="3955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2</a:t>
              </a:r>
            </a:p>
          </p:txBody>
        </p:sp>
      </p:grp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6BB15E19-9868-3DB8-8D8E-364714BED590}"/>
              </a:ext>
            </a:extLst>
          </p:cNvPr>
          <p:cNvGrpSpPr/>
          <p:nvPr/>
        </p:nvGrpSpPr>
        <p:grpSpPr>
          <a:xfrm>
            <a:off x="1791039" y="5448300"/>
            <a:ext cx="1303119" cy="1187022"/>
            <a:chOff x="15737731" y="7266546"/>
            <a:chExt cx="1303119" cy="118702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0D6470D-9CCB-C5D9-CBA1-C23C029982DD}"/>
                </a:ext>
              </a:extLst>
            </p:cNvPr>
            <p:cNvSpPr/>
            <p:nvPr/>
          </p:nvSpPr>
          <p:spPr>
            <a:xfrm rot="-3412357" flipH="1">
              <a:off x="15795780" y="7208497"/>
              <a:ext cx="1187022" cy="1303119"/>
            </a:xfrm>
            <a:custGeom>
              <a:avLst/>
              <a:gdLst/>
              <a:ahLst/>
              <a:cxnLst/>
              <a:rect l="l" t="t" r="r" b="b"/>
              <a:pathLst>
                <a:path w="1187022" h="1303119">
                  <a:moveTo>
                    <a:pt x="1187023" y="0"/>
                  </a:moveTo>
                  <a:lnTo>
                    <a:pt x="0" y="0"/>
                  </a:lnTo>
                  <a:lnTo>
                    <a:pt x="0" y="1303119"/>
                  </a:lnTo>
                  <a:lnTo>
                    <a:pt x="1187023" y="1303119"/>
                  </a:lnTo>
                  <a:lnTo>
                    <a:pt x="118702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33FC270-A37C-FE97-5799-08E2A504B556}"/>
                </a:ext>
              </a:extLst>
            </p:cNvPr>
            <p:cNvSpPr txBox="1"/>
            <p:nvPr/>
          </p:nvSpPr>
          <p:spPr>
            <a:xfrm>
              <a:off x="16032482" y="7547929"/>
              <a:ext cx="713620" cy="624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6"/>
                </a:lnSpc>
              </a:pPr>
              <a:r>
                <a:rPr lang="en-US" sz="4130" dirty="0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3</a:t>
              </a: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64F189D2-540E-CB85-A310-0DBABE84FA13}"/>
              </a:ext>
            </a:extLst>
          </p:cNvPr>
          <p:cNvSpPr txBox="1"/>
          <p:nvPr/>
        </p:nvSpPr>
        <p:spPr>
          <a:xfrm>
            <a:off x="2743200" y="2834358"/>
            <a:ext cx="6803341" cy="60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Merging branches in Git </a:t>
            </a:r>
            <a:r>
              <a:rPr lang="en-US" sz="3500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Wingdings" panose="05000000000000000000" pitchFamily="2" charset="2"/>
                <a:rtl/>
              </a:rPr>
              <a:t></a:t>
            </a:r>
            <a:endParaRPr lang="he-IL" sz="3500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CB172F5-EF11-6941-6478-5F92F15C9DD1}"/>
              </a:ext>
            </a:extLst>
          </p:cNvPr>
          <p:cNvSpPr txBox="1"/>
          <p:nvPr/>
        </p:nvSpPr>
        <p:spPr>
          <a:xfrm>
            <a:off x="3258766" y="4303849"/>
            <a:ext cx="9390434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Understanding and Using new Technologies</a:t>
            </a:r>
            <a:endParaRPr lang="he-IL" sz="3500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  <p:pic>
        <p:nvPicPr>
          <p:cNvPr id="21" name="תמונה 20" descr="תמונה שמכילה גרפיקה, גופן, לוגו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80D0C06-6D46-B17F-FDB0-831B03AD4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2214000" cy="2214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444DC159-D2FC-DAD9-15A1-BC75D7CDF382}"/>
              </a:ext>
            </a:extLst>
          </p:cNvPr>
          <p:cNvSpPr txBox="1"/>
          <p:nvPr/>
        </p:nvSpPr>
        <p:spPr>
          <a:xfrm>
            <a:off x="3319207" y="5747057"/>
            <a:ext cx="6803341" cy="60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Alef 1"/>
                <a:ea typeface="Alef 1"/>
                <a:cs typeface="Alef 1"/>
                <a:sym typeface="Alef 1"/>
                <a:rtl/>
              </a:rPr>
              <a:t>Team Work</a:t>
            </a:r>
            <a:endParaRPr lang="he-IL" sz="3500" dirty="0">
              <a:solidFill>
                <a:srgbClr val="000000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</p:spTree>
    <p:extLst>
      <p:ext uri="{BB962C8B-B14F-4D97-AF65-F5344CB8AC3E}">
        <p14:creationId xmlns:p14="http://schemas.microsoft.com/office/powerpoint/2010/main" val="66056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4C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5F9B0D-DB87-BD8C-0E41-FFCF0B415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437C6653-0C42-C42C-3312-8D719FAE9AA0}"/>
              </a:ext>
            </a:extLst>
          </p:cNvPr>
          <p:cNvSpPr/>
          <p:nvPr/>
        </p:nvSpPr>
        <p:spPr>
          <a:xfrm>
            <a:off x="11430000" y="8614402"/>
            <a:ext cx="3352800" cy="1496865"/>
          </a:xfrm>
          <a:custGeom>
            <a:avLst/>
            <a:gdLst/>
            <a:ahLst/>
            <a:cxnLst/>
            <a:rect l="l" t="t" r="r" b="b"/>
            <a:pathLst>
              <a:path w="8671813" h="8498376">
                <a:moveTo>
                  <a:pt x="0" y="0"/>
                </a:moveTo>
                <a:lnTo>
                  <a:pt x="8671812" y="0"/>
                </a:lnTo>
                <a:lnTo>
                  <a:pt x="8671812" y="8498376"/>
                </a:lnTo>
                <a:lnTo>
                  <a:pt x="0" y="8498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he-IL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B493D4-17C2-06EA-4545-B4F641803F7D}"/>
              </a:ext>
            </a:extLst>
          </p:cNvPr>
          <p:cNvSpPr/>
          <p:nvPr/>
        </p:nvSpPr>
        <p:spPr>
          <a:xfrm rot="8654509">
            <a:off x="4747472" y="6965992"/>
            <a:ext cx="1015949" cy="895882"/>
          </a:xfrm>
          <a:custGeom>
            <a:avLst/>
            <a:gdLst/>
            <a:ahLst/>
            <a:cxnLst/>
            <a:rect l="l" t="t" r="r" b="b"/>
            <a:pathLst>
              <a:path w="1015949" h="895882">
                <a:moveTo>
                  <a:pt x="0" y="0"/>
                </a:moveTo>
                <a:lnTo>
                  <a:pt x="1015949" y="0"/>
                </a:lnTo>
                <a:lnTo>
                  <a:pt x="1015949" y="895883"/>
                </a:lnTo>
                <a:lnTo>
                  <a:pt x="0" y="895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854C8EB-2A0C-DE54-8C08-0CD26562D7B9}"/>
              </a:ext>
            </a:extLst>
          </p:cNvPr>
          <p:cNvSpPr/>
          <p:nvPr/>
        </p:nvSpPr>
        <p:spPr>
          <a:xfrm rot="-5400000">
            <a:off x="12913885" y="4222276"/>
            <a:ext cx="474683" cy="1517881"/>
          </a:xfrm>
          <a:custGeom>
            <a:avLst/>
            <a:gdLst/>
            <a:ahLst/>
            <a:cxnLst/>
            <a:rect l="l" t="t" r="r" b="b"/>
            <a:pathLst>
              <a:path w="474683" h="1517881">
                <a:moveTo>
                  <a:pt x="0" y="0"/>
                </a:moveTo>
                <a:lnTo>
                  <a:pt x="474683" y="0"/>
                </a:lnTo>
                <a:lnTo>
                  <a:pt x="474683" y="1517881"/>
                </a:lnTo>
                <a:lnTo>
                  <a:pt x="0" y="1517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0D2C644-1A81-1C7F-155B-E0E9D7E96C6F}"/>
              </a:ext>
            </a:extLst>
          </p:cNvPr>
          <p:cNvSpPr/>
          <p:nvPr/>
        </p:nvSpPr>
        <p:spPr>
          <a:xfrm rot="5400000">
            <a:off x="1353241" y="4894017"/>
            <a:ext cx="265118" cy="914200"/>
          </a:xfrm>
          <a:custGeom>
            <a:avLst/>
            <a:gdLst/>
            <a:ahLst/>
            <a:cxnLst/>
            <a:rect l="l" t="t" r="r" b="b"/>
            <a:pathLst>
              <a:path w="265118" h="914200">
                <a:moveTo>
                  <a:pt x="0" y="0"/>
                </a:moveTo>
                <a:lnTo>
                  <a:pt x="265118" y="0"/>
                </a:lnTo>
                <a:lnTo>
                  <a:pt x="265118" y="914199"/>
                </a:lnTo>
                <a:lnTo>
                  <a:pt x="0" y="914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79EA9A3-E4E2-15E6-C243-3A6D3E62C462}"/>
              </a:ext>
            </a:extLst>
          </p:cNvPr>
          <p:cNvSpPr/>
          <p:nvPr/>
        </p:nvSpPr>
        <p:spPr>
          <a:xfrm rot="5400000">
            <a:off x="16669641" y="4686400"/>
            <a:ext cx="265118" cy="914200"/>
          </a:xfrm>
          <a:custGeom>
            <a:avLst/>
            <a:gdLst/>
            <a:ahLst/>
            <a:cxnLst/>
            <a:rect l="l" t="t" r="r" b="b"/>
            <a:pathLst>
              <a:path w="265118" h="914200">
                <a:moveTo>
                  <a:pt x="0" y="0"/>
                </a:moveTo>
                <a:lnTo>
                  <a:pt x="265118" y="0"/>
                </a:lnTo>
                <a:lnTo>
                  <a:pt x="265118" y="914200"/>
                </a:lnTo>
                <a:lnTo>
                  <a:pt x="0" y="914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60EA468-647F-FB60-7933-4F8913D86AA2}"/>
              </a:ext>
            </a:extLst>
          </p:cNvPr>
          <p:cNvSpPr/>
          <p:nvPr/>
        </p:nvSpPr>
        <p:spPr>
          <a:xfrm>
            <a:off x="4984044" y="751133"/>
            <a:ext cx="945381" cy="907566"/>
          </a:xfrm>
          <a:custGeom>
            <a:avLst/>
            <a:gdLst/>
            <a:ahLst/>
            <a:cxnLst/>
            <a:rect l="l" t="t" r="r" b="b"/>
            <a:pathLst>
              <a:path w="945381" h="907566">
                <a:moveTo>
                  <a:pt x="0" y="0"/>
                </a:moveTo>
                <a:lnTo>
                  <a:pt x="945381" y="0"/>
                </a:lnTo>
                <a:lnTo>
                  <a:pt x="945381" y="907566"/>
                </a:lnTo>
                <a:lnTo>
                  <a:pt x="0" y="907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6157088-5943-9DB4-AB8E-C3A41CAD9D15}"/>
              </a:ext>
            </a:extLst>
          </p:cNvPr>
          <p:cNvSpPr/>
          <p:nvPr/>
        </p:nvSpPr>
        <p:spPr>
          <a:xfrm rot="-10800000">
            <a:off x="12196494" y="7249263"/>
            <a:ext cx="945381" cy="907566"/>
          </a:xfrm>
          <a:custGeom>
            <a:avLst/>
            <a:gdLst/>
            <a:ahLst/>
            <a:cxnLst/>
            <a:rect l="l" t="t" r="r" b="b"/>
            <a:pathLst>
              <a:path w="945381" h="907566">
                <a:moveTo>
                  <a:pt x="0" y="0"/>
                </a:moveTo>
                <a:lnTo>
                  <a:pt x="945382" y="0"/>
                </a:lnTo>
                <a:lnTo>
                  <a:pt x="945382" y="907565"/>
                </a:lnTo>
                <a:lnTo>
                  <a:pt x="0" y="907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8D479BC-46CB-62DA-C12F-4A6AE7052BAF}"/>
              </a:ext>
            </a:extLst>
          </p:cNvPr>
          <p:cNvSpPr/>
          <p:nvPr/>
        </p:nvSpPr>
        <p:spPr>
          <a:xfrm>
            <a:off x="15430600" y="8567475"/>
            <a:ext cx="2819400" cy="1785257"/>
          </a:xfrm>
          <a:custGeom>
            <a:avLst/>
            <a:gdLst/>
            <a:ahLst/>
            <a:cxnLst/>
            <a:rect l="l" t="t" r="r" b="b"/>
            <a:pathLst>
              <a:path w="2303918" h="1448899">
                <a:moveTo>
                  <a:pt x="0" y="0"/>
                </a:moveTo>
                <a:lnTo>
                  <a:pt x="2303919" y="0"/>
                </a:lnTo>
                <a:lnTo>
                  <a:pt x="2303919" y="1448900"/>
                </a:lnTo>
                <a:lnTo>
                  <a:pt x="0" y="1448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A87AFE9-AA69-1C68-335E-76EFDCD2A6C9}"/>
              </a:ext>
            </a:extLst>
          </p:cNvPr>
          <p:cNvSpPr txBox="1"/>
          <p:nvPr/>
        </p:nvSpPr>
        <p:spPr>
          <a:xfrm>
            <a:off x="11717608" y="8807486"/>
            <a:ext cx="4385118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  <a:t>Ron </a:t>
            </a:r>
            <a:r>
              <a:rPr lang="en-US" sz="2200" dirty="0" err="1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  <a:t>Shukrun</a:t>
            </a:r>
            <a:endParaRPr lang="en-US" sz="2200" dirty="0">
              <a:solidFill>
                <a:srgbClr val="FFFFFF"/>
              </a:solidFill>
              <a:latin typeface="Alef 2"/>
              <a:ea typeface="Alef 2"/>
              <a:cs typeface="Alef 2"/>
              <a:sym typeface="Alef 2"/>
              <a:rtl/>
            </a:endParaRPr>
          </a:p>
          <a:p>
            <a:r>
              <a:rPr lang="en-US" sz="2200" dirty="0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  <a:t>Hend Bishara</a:t>
            </a:r>
            <a:br>
              <a:rPr lang="en-US" sz="2200" dirty="0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</a:br>
            <a:r>
              <a:rPr lang="en-US" sz="2200" dirty="0">
                <a:solidFill>
                  <a:srgbClr val="FFFFFF"/>
                </a:solidFill>
                <a:latin typeface="Alef 2"/>
                <a:ea typeface="Alef 2"/>
                <a:cs typeface="Alef 2"/>
                <a:sym typeface="Alef 2"/>
                <a:rtl/>
              </a:rPr>
              <a:t>Rotem Shapira</a:t>
            </a:r>
            <a:endParaRPr lang="he-IL" sz="2200" dirty="0">
              <a:solidFill>
                <a:srgbClr val="FFFFFF"/>
              </a:solidFill>
              <a:latin typeface="Alef 2"/>
              <a:ea typeface="Alef 2"/>
              <a:cs typeface="Alef 2"/>
              <a:sym typeface="Alef 2"/>
              <a:rtl/>
            </a:endParaRPr>
          </a:p>
        </p:txBody>
      </p:sp>
      <p:pic>
        <p:nvPicPr>
          <p:cNvPr id="12" name="תמונה 11" descr="תמונה שמכילה גרפיקה, גופן, לוגו, עיגו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E685AEE-3955-6D89-FDE5-79C5C22AF6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11" y="-638515"/>
            <a:ext cx="5968097" cy="5968097"/>
          </a:xfrm>
          <a:prstGeom prst="rect">
            <a:avLst/>
          </a:prstGeom>
        </p:spPr>
      </p:pic>
      <p:pic>
        <p:nvPicPr>
          <p:cNvPr id="1028" name="Picture 4" descr="AppsFlyer - | Tenable®">
            <a:extLst>
              <a:ext uri="{FF2B5EF4-FFF2-40B4-BE49-F238E27FC236}">
                <a16:creationId xmlns:a16="http://schemas.microsoft.com/office/drawing/2014/main" id="{C40F5548-B917-8E63-8DDB-337F2A368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980137"/>
            <a:ext cx="4215779" cy="120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6D9F2E3D-BBD9-C54F-703D-F43E45A7FABB}"/>
              </a:ext>
            </a:extLst>
          </p:cNvPr>
          <p:cNvSpPr txBox="1"/>
          <p:nvPr/>
        </p:nvSpPr>
        <p:spPr>
          <a:xfrm>
            <a:off x="685800" y="5083619"/>
            <a:ext cx="15869589" cy="2763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75"/>
              </a:lnSpc>
            </a:pPr>
            <a:r>
              <a:rPr lang="en-US" sz="8000" b="1" dirty="0">
                <a:solidFill>
                  <a:schemeClr val="bg1"/>
                </a:solidFill>
                <a:latin typeface="Alef 1"/>
                <a:ea typeface="Alef 1"/>
                <a:cs typeface="Alef 1"/>
                <a:sym typeface="Alef 1"/>
                <a:rtl/>
              </a:rPr>
              <a:t>Thank you! </a:t>
            </a:r>
          </a:p>
          <a:p>
            <a:pPr algn="ctr">
              <a:lnSpc>
                <a:spcPts val="11375"/>
              </a:lnSpc>
            </a:pPr>
            <a:r>
              <a:rPr lang="en-US" sz="5000" b="1" dirty="0">
                <a:solidFill>
                  <a:schemeClr val="bg1"/>
                </a:solidFill>
                <a:latin typeface="Alef 1"/>
                <a:ea typeface="Alef 1"/>
                <a:cs typeface="Alef 1"/>
                <a:sym typeface="Alef 1"/>
                <a:rtl/>
              </a:rPr>
              <a:t>Questions?</a:t>
            </a:r>
            <a:endParaRPr lang="he-IL" sz="5000" b="1" dirty="0">
              <a:solidFill>
                <a:schemeClr val="bg1"/>
              </a:solidFill>
              <a:latin typeface="Alef 1"/>
              <a:ea typeface="Alef 1"/>
              <a:cs typeface="Alef 1"/>
              <a:sym typeface="Alef 1"/>
              <a:rtl/>
            </a:endParaRPr>
          </a:p>
        </p:txBody>
      </p:sp>
    </p:spTree>
    <p:extLst>
      <p:ext uri="{BB962C8B-B14F-4D97-AF65-F5344CB8AC3E}">
        <p14:creationId xmlns:p14="http://schemas.microsoft.com/office/powerpoint/2010/main" val="288643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180</Words>
  <Application>Microsoft Office PowerPoint</Application>
  <PresentationFormat>Custom</PresentationFormat>
  <Paragraphs>34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Alef 2</vt:lpstr>
      <vt:lpstr>Alef 3</vt:lpstr>
      <vt:lpstr>Krabuler</vt:lpstr>
      <vt:lpstr>Calibri</vt:lpstr>
      <vt:lpstr>Alef 1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103 - קלט פלט - הסיפור המוזר</dc:title>
  <dc:creator>הנד בשארה</dc:creator>
  <cp:lastModifiedBy>הנד בשארה</cp:lastModifiedBy>
  <cp:revision>10</cp:revision>
  <dcterms:created xsi:type="dcterms:W3CDTF">2006-08-16T00:00:00Z</dcterms:created>
  <dcterms:modified xsi:type="dcterms:W3CDTF">2025-08-20T09:50:49Z</dcterms:modified>
  <dc:identifier>DAFFoKmJt8w</dc:identifier>
</cp:coreProperties>
</file>